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6"/>
  </p:notesMasterIdLst>
  <p:sldIdLst>
    <p:sldId id="256" r:id="rId2"/>
    <p:sldId id="266" r:id="rId3"/>
    <p:sldId id="265" r:id="rId4"/>
    <p:sldId id="267" r:id="rId5"/>
    <p:sldId id="258" r:id="rId6"/>
    <p:sldId id="263" r:id="rId7"/>
    <p:sldId id="326" r:id="rId8"/>
    <p:sldId id="257" r:id="rId9"/>
    <p:sldId id="259" r:id="rId10"/>
    <p:sldId id="268" r:id="rId11"/>
    <p:sldId id="270" r:id="rId12"/>
    <p:sldId id="271" r:id="rId13"/>
    <p:sldId id="272" r:id="rId14"/>
    <p:sldId id="269" r:id="rId15"/>
    <p:sldId id="273" r:id="rId16"/>
    <p:sldId id="274" r:id="rId17"/>
    <p:sldId id="275" r:id="rId18"/>
    <p:sldId id="276" r:id="rId19"/>
    <p:sldId id="278" r:id="rId20"/>
    <p:sldId id="279" r:id="rId21"/>
    <p:sldId id="283" r:id="rId22"/>
    <p:sldId id="284" r:id="rId23"/>
    <p:sldId id="285" r:id="rId24"/>
    <p:sldId id="286" r:id="rId25"/>
    <p:sldId id="287" r:id="rId26"/>
    <p:sldId id="288" r:id="rId27"/>
    <p:sldId id="282" r:id="rId28"/>
    <p:sldId id="281" r:id="rId29"/>
    <p:sldId id="289" r:id="rId30"/>
    <p:sldId id="291" r:id="rId31"/>
    <p:sldId id="292" r:id="rId32"/>
    <p:sldId id="290" r:id="rId33"/>
    <p:sldId id="293" r:id="rId34"/>
    <p:sldId id="280" r:id="rId35"/>
    <p:sldId id="294" r:id="rId36"/>
    <p:sldId id="295" r:id="rId37"/>
    <p:sldId id="297" r:id="rId38"/>
    <p:sldId id="307" r:id="rId39"/>
    <p:sldId id="301" r:id="rId40"/>
    <p:sldId id="302" r:id="rId41"/>
    <p:sldId id="303" r:id="rId42"/>
    <p:sldId id="304" r:id="rId43"/>
    <p:sldId id="298" r:id="rId44"/>
    <p:sldId id="300" r:id="rId45"/>
    <p:sldId id="319" r:id="rId46"/>
    <p:sldId id="305" r:id="rId47"/>
    <p:sldId id="309" r:id="rId48"/>
    <p:sldId id="310" r:id="rId49"/>
    <p:sldId id="308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0" r:id="rId59"/>
    <p:sldId id="321" r:id="rId60"/>
    <p:sldId id="322" r:id="rId61"/>
    <p:sldId id="323" r:id="rId62"/>
    <p:sldId id="327" r:id="rId63"/>
    <p:sldId id="324" r:id="rId64"/>
    <p:sldId id="325" r:id="rId6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62787" autoAdjust="0"/>
  </p:normalViewPr>
  <p:slideViewPr>
    <p:cSldViewPr snapToGrid="0">
      <p:cViewPr varScale="1">
        <p:scale>
          <a:sx n="74" d="100"/>
          <a:sy n="74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D5672-215A-4655-BA44-D082CE905548}" type="datetimeFigureOut">
              <a:rPr lang="es-ES" smtClean="0"/>
              <a:pPr/>
              <a:t>06/04/2018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DE1EE-0F7A-4D2B-94AB-2D5C8B141B6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47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DE1EE-0F7A-4D2B-94AB-2D5C8B141B6F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28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2BEC5256-A1CB-5949-B30E-33E6E692B201}" type="datetimeFigureOut">
              <a:rPr lang="es-ES" smtClean="0"/>
              <a:pPr/>
              <a:t>06/04/2018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5.xml"/><Relationship Id="rId7" Type="http://schemas.openxmlformats.org/officeDocument/2006/relationships/slide" Target="slide4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-900000">
            <a:off x="796633" y="3304865"/>
            <a:ext cx="5985159" cy="2425544"/>
          </a:xfrm>
        </p:spPr>
        <p:txBody>
          <a:bodyPr>
            <a:normAutofit/>
          </a:bodyPr>
          <a:lstStyle/>
          <a:p>
            <a:r>
              <a:rPr lang="es-ES_tradnl" dirty="0" smtClean="0"/>
              <a:t>Formas de la Ecuación de la Recta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951702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 rot="16200000" flipH="1">
            <a:off x="2033516" y="4121624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019869" y="4121624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5163292" y="3497036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4477729" y="227121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6200000" flipH="1">
            <a:off x="3586513" y="2276696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795682" y="1976717"/>
            <a:ext cx="334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 recta “L”, pasa por los puntos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y Q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400800" y="3953436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X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043083" y="1586753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Y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623216" y="20959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845884" y="3576715"/>
            <a:ext cx="464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09862" y="6250898"/>
            <a:ext cx="761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*P y Q, Son puntos, donde P = (1,6) y Q = (3,2), Trabajaremos con ellos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605286" y="559390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1" grpId="0"/>
      <p:bldP spid="22" grpId="0"/>
      <p:bldP spid="25" grpId="0"/>
      <p:bldP spid="26" grpId="0"/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89110" y="2770497"/>
            <a:ext cx="2197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Baskerville Old Face" pitchFamily="18" charset="0"/>
              </a:rPr>
              <a:t>m   = </a:t>
            </a:r>
            <a:r>
              <a:rPr lang="es-ES" sz="3000" dirty="0" smtClean="0">
                <a:latin typeface="Verdana"/>
              </a:rPr>
              <a:t>∆</a:t>
            </a:r>
            <a:r>
              <a:rPr lang="es-ES" sz="4000" dirty="0" smtClean="0">
                <a:latin typeface="Baskerville Old Face" pitchFamily="18" charset="0"/>
              </a:rPr>
              <a:t>Y</a:t>
            </a:r>
          </a:p>
          <a:p>
            <a:r>
              <a:rPr lang="es-ES" sz="4000" dirty="0" smtClean="0">
                <a:latin typeface="Baskerville Old Face" pitchFamily="18" charset="0"/>
              </a:rPr>
              <a:t>         </a:t>
            </a:r>
            <a:r>
              <a:rPr lang="es-ES" sz="3000" dirty="0" smtClean="0">
                <a:latin typeface="Verdana"/>
              </a:rPr>
              <a:t>∆</a:t>
            </a:r>
            <a:r>
              <a:rPr lang="es-ES" sz="4000" dirty="0" smtClean="0">
                <a:latin typeface="Baskerville Old Face" pitchFamily="18" charset="0"/>
              </a:rPr>
              <a:t>X</a:t>
            </a:r>
            <a:endParaRPr lang="es-ES" sz="4000" dirty="0">
              <a:latin typeface="Baskerville Old Face" pitchFamily="18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4640238" y="3413528"/>
            <a:ext cx="3821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3248168" y="2756848"/>
            <a:ext cx="2183642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41946" y="2306471"/>
            <a:ext cx="1935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Respecto a la pendiente,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Sabemos que: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14400" y="197870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Entonces: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312825" y="2803160"/>
            <a:ext cx="2293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 6 - 2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1 - 3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4272197" y="3447738"/>
            <a:ext cx="869429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14400" y="197870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2825" y="2803160"/>
            <a:ext cx="1132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330700" y="2794000"/>
            <a:ext cx="564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-2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8348" y="1828800"/>
            <a:ext cx="3447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Teniendo los puntos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 y la pendiente “m”, reemplazados en la Ecuación quedaría como: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31144" y="3509936"/>
            <a:ext cx="26201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Y-Yo = m(X – </a:t>
            </a:r>
            <a:r>
              <a:rPr lang="es-ES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Xo</a:t>
            </a:r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)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58190" y="4499286"/>
            <a:ext cx="3207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-2(X – 1)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790561" y="4426039"/>
            <a:ext cx="3107662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8" name="7 Rectángulo redondeado"/>
          <p:cNvSpPr/>
          <p:nvPr/>
        </p:nvSpPr>
        <p:spPr>
          <a:xfrm>
            <a:off x="6854158" y="4615924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General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58386" y="3387778"/>
            <a:ext cx="3642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Ax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By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C = 0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420593" y="3336575"/>
            <a:ext cx="3557367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General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241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Forma Canónica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327817" y="3434984"/>
            <a:ext cx="212860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-2(X –1)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87778" y="4122295"/>
            <a:ext cx="20536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-2X +2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82846" y="4736143"/>
            <a:ext cx="21885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– 2 +2X 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938071" y="5471409"/>
            <a:ext cx="2792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+2X-8 = 0 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513142" y="5396354"/>
            <a:ext cx="3557367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12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73110"/>
            <a:ext cx="2285591" cy="2210290"/>
          </a:xfrm>
          <a:prstGeom prst="rect">
            <a:avLst/>
          </a:prstGeom>
        </p:spPr>
      </p:pic>
      <p:sp>
        <p:nvSpPr>
          <p:cNvPr id="14" name="1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Principal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63120" y="3357798"/>
            <a:ext cx="2683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= 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mx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b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705404" y="3310392"/>
            <a:ext cx="2912791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24852" y="6011056"/>
            <a:ext cx="538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Donde “b” es el “coeficiente de posición”, punto donde la recta corta al eje Y</a:t>
            </a:r>
            <a:endParaRPr lang="es-ES" dirty="0"/>
          </a:p>
        </p:txBody>
      </p:sp>
      <p:pic>
        <p:nvPicPr>
          <p:cNvPr id="7" name="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8" name="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6" y="2306471"/>
            <a:ext cx="241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Forma General: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Principal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162924" y="3477716"/>
            <a:ext cx="18133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+2X-8 = 0 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58190" y="4497048"/>
            <a:ext cx="2908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= -2X + 8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597082" y="4419766"/>
            <a:ext cx="2912791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96067" y="2247900"/>
            <a:ext cx="139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683267" y="3173379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4226722" y="3189593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55643" y="6070060"/>
            <a:ext cx="5097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Donde: (X1, Y1) y (X2, Y2), Son las coordenadas de los puntos por donde pasa la recta.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096954" y="2940908"/>
            <a:ext cx="13963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4966" y="518615"/>
            <a:ext cx="2411371" cy="8714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Índice: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867" y="2147553"/>
            <a:ext cx="5960216" cy="3966644"/>
          </a:xfrm>
          <a:noFill/>
        </p:spPr>
        <p:txBody>
          <a:bodyPr>
            <a:normAutofit/>
          </a:bodyPr>
          <a:lstStyle/>
          <a:p>
            <a:pPr marL="514350" indent="-514350" algn="l">
              <a:buSzPct val="100000"/>
              <a:buFont typeface="Arial" pitchFamily="34" charset="0"/>
              <a:buChar char="•"/>
            </a:pPr>
            <a:r>
              <a:rPr lang="es-ES" dirty="0" smtClean="0">
                <a:solidFill>
                  <a:srgbClr val="CCECFF"/>
                </a:solidFill>
                <a:hlinkClick r:id="rId2" action="ppaction://hlinksldjump"/>
              </a:rPr>
              <a:t>Términos Generales</a:t>
            </a:r>
            <a:endParaRPr lang="es-ES" dirty="0" smtClean="0">
              <a:solidFill>
                <a:srgbClr val="CCECFF"/>
              </a:solidFill>
            </a:endParaRPr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r>
              <a:rPr lang="es-ES" dirty="0" smtClean="0">
                <a:hlinkClick r:id="rId3" action="ppaction://hlinksldjump"/>
              </a:rPr>
              <a:t>Formas de la Ecuación de la Recta:</a:t>
            </a:r>
            <a:endParaRPr lang="es-ES" dirty="0" smtClean="0"/>
          </a:p>
          <a:p>
            <a:pPr marL="514350" indent="-514350" algn="l">
              <a:buSzPct val="100000"/>
            </a:pPr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Canónica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General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Principal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Matricial (</a:t>
            </a:r>
            <a:r>
              <a:rPr lang="es-ES_tradnl" sz="1200" dirty="0" err="1" smtClean="0">
                <a:ea typeface="Arial Unicode MS" pitchFamily="34" charset="-128"/>
                <a:cs typeface="Arial Unicode MS" pitchFamily="34" charset="-128"/>
              </a:rPr>
              <a:t>Laplace</a:t>
            </a:r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Ecuación de </a:t>
            </a:r>
            <a:r>
              <a:rPr lang="es-ES_tradnl" sz="1200" dirty="0" err="1" smtClean="0">
                <a:ea typeface="Arial Unicode MS" pitchFamily="34" charset="-128"/>
                <a:cs typeface="Arial Unicode MS" pitchFamily="34" charset="-128"/>
              </a:rPr>
              <a:t>Hess</a:t>
            </a:r>
            <a:endParaRPr lang="es-ES_tradnl" sz="1200" dirty="0" smtClean="0"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Ecuación Segmentada de la Recta</a:t>
            </a:r>
          </a:p>
          <a:p>
            <a:pPr marL="514350" indent="-514350" algn="l">
              <a:buSzPct val="100000"/>
            </a:pPr>
            <a:endParaRPr lang="es-ES" sz="1400" dirty="0" smtClean="0"/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endParaRPr lang="es-ES" dirty="0" smtClean="0"/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endParaRPr lang="es-ES" dirty="0" smtClean="0"/>
          </a:p>
          <a:p>
            <a:pPr algn="l"/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26890" y="2198473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714090" y="303745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133978" y="3041312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472249" y="3883110"/>
            <a:ext cx="1463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1       6       1</a:t>
            </a:r>
          </a:p>
          <a:p>
            <a:pPr marL="342900" indent="-342900"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726399" y="4722092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4146287" y="4725949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028923" y="2854411"/>
            <a:ext cx="13963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041233" y="4501979"/>
            <a:ext cx="13963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165609" y="4069583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Reemplazamos:</a:t>
            </a:r>
            <a:endParaRPr lang="es-ES" dirty="0"/>
          </a:p>
        </p:txBody>
      </p:sp>
      <p:pic>
        <p:nvPicPr>
          <p:cNvPr id="15" name="1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6" name="1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Recuerda: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obtener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10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2" name="11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obtener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65133" y="35651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3564355" y="37921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4728260" y="37826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287831" y="32368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45060" y="3422311"/>
            <a:ext cx="1929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Debes eliminar toda la corrida donde se encuentra X, horizontal y vertical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692180" y="3294530"/>
            <a:ext cx="543644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705626" y="3298244"/>
            <a:ext cx="1229445" cy="466932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230061" y="3765176"/>
            <a:ext cx="745351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050764" y="53196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6" name="1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4109038" y="3281083"/>
            <a:ext cx="543644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739433" y="3276896"/>
            <a:ext cx="1266640" cy="447939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739375" y="3738501"/>
            <a:ext cx="364273" cy="1004484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655666" y="3752494"/>
            <a:ext cx="364351" cy="986774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050764" y="53196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7" name="16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4563533" y="3331884"/>
            <a:ext cx="427815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742482" y="3323150"/>
            <a:ext cx="1229445" cy="40168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73242" y="3746967"/>
            <a:ext cx="781825" cy="1019766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953933" y="5319613"/>
            <a:ext cx="898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Y2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Y2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7" name="16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309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desarrollar la matriz utilizaremos la fórmula: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38528" y="423062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1947901" y="444223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2973604" y="445079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517168" y="408911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72664" y="411993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57600" y="424322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24 Conector recto"/>
          <p:cNvCxnSpPr/>
          <p:nvPr/>
        </p:nvCxnSpPr>
        <p:spPr>
          <a:xfrm rot="5400000">
            <a:off x="3661975" y="447134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>
            <a:off x="4687678" y="447990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202129" y="410966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219272" y="427405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29 Conector recto"/>
          <p:cNvCxnSpPr/>
          <p:nvPr/>
        </p:nvCxnSpPr>
        <p:spPr>
          <a:xfrm rot="5400000">
            <a:off x="5263031" y="450045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6288734" y="450901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774076" y="417130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Y1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Y2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1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8" name="1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37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47415" y="2661314"/>
            <a:ext cx="44927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un punto en el Plano Cartesiano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12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4" name="1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3626853" y="2918385"/>
            <a:ext cx="503958" cy="13903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148257" y="3384774"/>
            <a:ext cx="745351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1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8" name="1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72664" y="5254256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57600" y="5377546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3 Conector recto"/>
          <p:cNvCxnSpPr/>
          <p:nvPr/>
        </p:nvCxnSpPr>
        <p:spPr>
          <a:xfrm rot="5400000">
            <a:off x="3661975" y="560566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4687678" y="561422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4202129" y="5243982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4544080" y="3356529"/>
            <a:ext cx="432770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3682231" y="3356529"/>
            <a:ext cx="378142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36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23" name="22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5" name="2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4080998" y="2925501"/>
            <a:ext cx="470415" cy="135830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219272" y="5408369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263031" y="563477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6288734" y="564333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774076" y="5305626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790941" y="5476181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4493725" y="2917541"/>
            <a:ext cx="499515" cy="1398286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3681352" y="3369403"/>
            <a:ext cx="796054" cy="918817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722099" y="2773826"/>
            <a:ext cx="1332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472664" y="5254256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657600" y="5377546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36 Conector recto"/>
          <p:cNvCxnSpPr/>
          <p:nvPr/>
        </p:nvCxnSpPr>
        <p:spPr>
          <a:xfrm rot="5400000">
            <a:off x="3661975" y="560566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4687678" y="561422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02129" y="5243982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41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33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44" name="4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46" name="4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72745" y="363777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Generalmente: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69217" y="3614555"/>
            <a:ext cx="1618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139330" y="2437971"/>
            <a:ext cx="6216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n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  p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6200000" flipH="1">
            <a:off x="3619962" y="3022178"/>
            <a:ext cx="762581" cy="96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16200000" flipH="1">
            <a:off x="4431837" y="3013865"/>
            <a:ext cx="762581" cy="96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937549" y="4433103"/>
            <a:ext cx="681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(6)(1) – (2)(1)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Y 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(1)(1) – (3)(1)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)+1(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(1)(2)-(3)(6)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0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072127" y="330630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5115886" y="353270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6141589" y="354126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626931" y="320355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643796" y="3374112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325519" y="315218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510455" y="327547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37 Conector recto"/>
          <p:cNvCxnSpPr/>
          <p:nvPr/>
        </p:nvCxnSpPr>
        <p:spPr>
          <a:xfrm rot="5400000">
            <a:off x="3514830" y="350359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4540533" y="351215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4054984" y="314191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91383" y="326287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370023" y="312136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3" name="42 Conector recto"/>
          <p:cNvCxnSpPr/>
          <p:nvPr/>
        </p:nvCxnSpPr>
        <p:spPr>
          <a:xfrm rot="5400000">
            <a:off x="1800756" y="347448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rot="5400000">
            <a:off x="2826459" y="348304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1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21" name="2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974693" y="4363654"/>
            <a:ext cx="3264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  + 2y -16 = 0            /    2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170333" y="5073767"/>
            <a:ext cx="24632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+ 2x  – 8 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072127" y="330630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5115886" y="353270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141589" y="354126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5626931" y="320355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43796" y="3374112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325519" y="315218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510455" y="327547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26 Conector recto"/>
          <p:cNvCxnSpPr/>
          <p:nvPr/>
        </p:nvCxnSpPr>
        <p:spPr>
          <a:xfrm rot="5400000">
            <a:off x="3514830" y="350359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5400000">
            <a:off x="4540533" y="351215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4054984" y="314191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91383" y="326287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370023" y="312136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1800756" y="347448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2826459" y="348304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3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36" name="3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8" name="3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División"/>
          <p:cNvSpPr/>
          <p:nvPr/>
        </p:nvSpPr>
        <p:spPr>
          <a:xfrm>
            <a:off x="5727560" y="4481565"/>
            <a:ext cx="251209" cy="190919"/>
          </a:xfrm>
          <a:prstGeom prst="mathDivid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12648" y="3402957"/>
            <a:ext cx="28705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 + Y -1 = 0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    b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7" name="6 Conector recto"/>
          <p:cNvCxnSpPr>
            <a:stCxn id="5" idx="1"/>
          </p:cNvCxnSpPr>
          <p:nvPr/>
        </p:nvCxnSpPr>
        <p:spPr>
          <a:xfrm rot="10800000" flipH="1">
            <a:off x="2812647" y="4063261"/>
            <a:ext cx="489167" cy="141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H="1">
            <a:off x="3683266" y="4046082"/>
            <a:ext cx="489167" cy="141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17716" y="5214257"/>
            <a:ext cx="4408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 a y b son segmentos desde el origen hasta el punto en el eje X e Y respectivamente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792627" y="3294530"/>
            <a:ext cx="2631989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11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3" name="12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23216" y="2415283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A,0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68399" y="3678315"/>
            <a:ext cx="135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 0,B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034991" y="194652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19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21" name="20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0" grpId="1"/>
      <p:bldP spid="13" grpId="0"/>
      <p:bldP spid="14" grpId="0"/>
      <p:bldP spid="15" grpId="1"/>
      <p:bldP spid="1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5400" y="3298372"/>
            <a:ext cx="81304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(A,0)</a:t>
            </a:r>
          </a:p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Q=(0,B)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695639" y="3772818"/>
            <a:ext cx="133722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m=  B-0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0-A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417888" y="4212404"/>
            <a:ext cx="462337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4116" y="2043617"/>
            <a:ext cx="85025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dirty="0" smtClean="0"/>
              <a:t>(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Yo): Coordenadas de un Punto Conocido en el Plano Cartesiano por donde pasa la recta, por ejemplo en la ecuación; </a:t>
            </a:r>
          </a:p>
          <a:p>
            <a:pPr algn="ctr"/>
            <a:endParaRPr lang="es-E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Y-Yo = m(X – 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s-E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(X, Y) no varían, Pero si lo hacen  (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Yo), sustituyéndose por las coordenadas del punto conocido.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695639" y="3772818"/>
            <a:ext cx="1210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m=    B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A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4559968" y="4211053"/>
            <a:ext cx="26469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4395538" y="4211053"/>
            <a:ext cx="112294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52748" y="3374962"/>
            <a:ext cx="1898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Y-Yo = m(X –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41861" y="3951905"/>
            <a:ext cx="1694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Y-B =   B(X – 0)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      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11486" y="394062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  x 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3056" y="4844144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 – AB = -B(X-0)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>
          <a:xfrm flipV="1">
            <a:off x="4026568" y="427121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091540" y="3341915"/>
            <a:ext cx="340450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 – AB = -B(X-0)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BX + AY – AB = 0     /        AB</a:t>
            </a:r>
          </a:p>
          <a:p>
            <a:endPara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– 1 = 0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 B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División"/>
          <p:cNvSpPr/>
          <p:nvPr/>
        </p:nvSpPr>
        <p:spPr>
          <a:xfrm>
            <a:off x="5520124" y="3990975"/>
            <a:ext cx="232976" cy="148538"/>
          </a:xfrm>
          <a:prstGeom prst="mathDivid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188368" y="535706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3721768" y="535706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26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623216" y="241528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(0,6)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68399" y="3678315"/>
            <a:ext cx="135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 (3,0)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/>
      <p:bldP spid="33" grpId="0"/>
      <p:bldP spid="34" grpId="0"/>
      <p:bldP spid="35" grpId="0"/>
      <p:bldP spid="36" grpId="0"/>
      <p:bldP spid="36" grpId="1"/>
      <p:bldP spid="21" grpId="0"/>
      <p:bldP spid="22" grpId="0"/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35623" y="3536577"/>
            <a:ext cx="35769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– 1 = 0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3     6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0800000" flipH="1" flipV="1">
            <a:off x="2672693" y="4198297"/>
            <a:ext cx="453566" cy="3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58746" y="4213654"/>
            <a:ext cx="42013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0036" y="3495679"/>
            <a:ext cx="702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–p= 0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6" y="2514815"/>
            <a:ext cx="2306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32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"/>
          <p:cNvSpPr/>
          <p:nvPr/>
        </p:nvSpPr>
        <p:spPr>
          <a:xfrm rot="3475693">
            <a:off x="4869887" y="3958272"/>
            <a:ext cx="100283" cy="10325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970834" y="3715967"/>
            <a:ext cx="1275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Parámetro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44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0" y="6304002"/>
            <a:ext cx="4004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Parámetro: Distancia desde el origen hasta </a:t>
            </a:r>
          </a:p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recta, la corta perpendicularmente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4" name="3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/>
      <p:bldP spid="24" grpId="0"/>
      <p:bldP spid="27" grpId="0"/>
      <p:bldP spid="30" grpId="0"/>
      <p:bldP spid="31" grpId="0"/>
      <p:bldP spid="32" grpId="0"/>
      <p:bldP spid="43" grpId="0" animBg="1"/>
      <p:bldP spid="44" grpId="0"/>
      <p:bldP spid="45" grpId="0" animBg="1"/>
      <p:bldP spid="4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10800000" flipV="1">
            <a:off x="4218776" y="3080657"/>
            <a:ext cx="1942538" cy="1348912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25 Conector recto"/>
          <p:cNvCxnSpPr/>
          <p:nvPr/>
        </p:nvCxnSpPr>
        <p:spPr>
          <a:xfrm rot="16200000" flipV="1">
            <a:off x="4686059" y="4174089"/>
            <a:ext cx="499854" cy="5455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10800000">
            <a:off x="4183582" y="3916545"/>
            <a:ext cx="752560" cy="158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Abrir llave"/>
          <p:cNvSpPr/>
          <p:nvPr/>
        </p:nvSpPr>
        <p:spPr>
          <a:xfrm rot="16200000">
            <a:off x="4442527" y="4304961"/>
            <a:ext cx="299405" cy="671640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Abrir llave"/>
          <p:cNvSpPr/>
          <p:nvPr/>
        </p:nvSpPr>
        <p:spPr>
          <a:xfrm rot="10800000">
            <a:off x="4975254" y="3908452"/>
            <a:ext cx="276477" cy="508449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232135" y="4741933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s-E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5267689" y="3940249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s-E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9" name="3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10800000" flipV="1">
            <a:off x="4218776" y="3243072"/>
            <a:ext cx="1730920" cy="1186496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15 Conector recto"/>
          <p:cNvCxnSpPr/>
          <p:nvPr/>
        </p:nvCxnSpPr>
        <p:spPr>
          <a:xfrm rot="16200000" flipV="1">
            <a:off x="4686059" y="4174089"/>
            <a:ext cx="499854" cy="5455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10800000">
            <a:off x="4183582" y="3916545"/>
            <a:ext cx="752560" cy="158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Elipse"/>
          <p:cNvSpPr/>
          <p:nvPr/>
        </p:nvSpPr>
        <p:spPr>
          <a:xfrm>
            <a:off x="4885509" y="3863703"/>
            <a:ext cx="104502" cy="11030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23 Conector recto de flecha"/>
          <p:cNvCxnSpPr/>
          <p:nvPr/>
        </p:nvCxnSpPr>
        <p:spPr>
          <a:xfrm rot="5400000" flipH="1" flipV="1">
            <a:off x="4590869" y="3479074"/>
            <a:ext cx="786674" cy="87086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4852416" y="2816352"/>
            <a:ext cx="362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ES" sz="11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(P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),p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0" name="2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901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 rot="5400000" flipH="1" flipV="1">
            <a:off x="3627230" y="3054096"/>
            <a:ext cx="18288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608941" y="3149417"/>
            <a:ext cx="228805" cy="382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084320" y="3279648"/>
            <a:ext cx="96316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74428" y="2898770"/>
            <a:ext cx="3581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 Pendiente 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2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67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 flipH="1" flipV="1">
            <a:off x="3627230" y="3054096"/>
            <a:ext cx="18288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608941" y="3149417"/>
            <a:ext cx="228805" cy="382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4242816" y="3205737"/>
            <a:ext cx="407459" cy="76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67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4035552" y="3169920"/>
            <a:ext cx="1463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4212336" y="3182112"/>
            <a:ext cx="530352" cy="6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100647" y="3768812"/>
            <a:ext cx="473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(x-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</a:t>
            </a:r>
          </a:p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                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904735" y="4114800"/>
            <a:ext cx="370703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719384" y="4114800"/>
            <a:ext cx="98854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902938" y="3768812"/>
            <a:ext cx="612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(x-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      /x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</a:p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                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3716421" y="4112126"/>
            <a:ext cx="559017" cy="426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41254" y="4114800"/>
            <a:ext cx="98854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902938" y="3768812"/>
            <a:ext cx="559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x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+p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636394" y="3966693"/>
            <a:ext cx="99028" cy="278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731742" y="370702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653100" y="3692000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4" name="2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756634" y="3768812"/>
            <a:ext cx="581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816985" y="3670055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169078" y="366883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349130" y="3758873"/>
            <a:ext cx="622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(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 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816985" y="3670055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851026" y="366883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Abrir llave"/>
          <p:cNvSpPr/>
          <p:nvPr/>
        </p:nvSpPr>
        <p:spPr>
          <a:xfrm rot="16200000">
            <a:off x="5024957" y="3271405"/>
            <a:ext cx="574635" cy="22963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177832" y="466274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817030" y="3768812"/>
            <a:ext cx="343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 rot="3475693">
            <a:off x="4869887" y="3958272"/>
            <a:ext cx="100283" cy="10325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4" name="2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/>
      <p:bldP spid="8" grpId="0"/>
      <p:bldP spid="8" grpId="1"/>
      <p:bldP spid="13" grpId="0"/>
      <p:bldP spid="16" grpId="0" animBg="1"/>
      <p:bldP spid="18" grpId="0" animBg="1"/>
      <p:bldP spid="19" grpId="0"/>
      <p:bldP spid="2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17 Conector recto"/>
          <p:cNvCxnSpPr/>
          <p:nvPr/>
        </p:nvCxnSpPr>
        <p:spPr>
          <a:xfrm rot="16200000" flipV="1">
            <a:off x="4688249" y="4188519"/>
            <a:ext cx="498262" cy="2886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4181253" y="3912782"/>
            <a:ext cx="773519" cy="7974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4210493" y="4494913"/>
            <a:ext cx="92845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P </a:t>
            </a:r>
            <a:r>
              <a:rPr lang="es-ES" sz="1300" dirty="0" err="1" smtClean="0"/>
              <a:t>cos</a:t>
            </a:r>
            <a:r>
              <a:rPr lang="es-ES" sz="1300" dirty="0" smtClean="0"/>
              <a:t> (60)</a:t>
            </a:r>
            <a:endParaRPr lang="es-ES" sz="13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924868" y="3923413"/>
            <a:ext cx="93807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P </a:t>
            </a:r>
            <a:r>
              <a:rPr lang="es-ES" sz="1300" dirty="0" err="1" smtClean="0"/>
              <a:t>sen</a:t>
            </a:r>
            <a:r>
              <a:rPr lang="es-ES" sz="1300" dirty="0" smtClean="0"/>
              <a:t> (60)</a:t>
            </a:r>
            <a:endParaRPr lang="es-ES" sz="13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8" name="2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248771" y="2292824"/>
            <a:ext cx="103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89110" y="2770497"/>
            <a:ext cx="2197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  =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 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4640238" y="3413528"/>
            <a:ext cx="3821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2980706" y="2789121"/>
            <a:ext cx="2654101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15 Conector recto"/>
          <p:cNvCxnSpPr/>
          <p:nvPr/>
        </p:nvCxnSpPr>
        <p:spPr>
          <a:xfrm rot="16200000" flipV="1">
            <a:off x="4688249" y="4188519"/>
            <a:ext cx="498262" cy="2886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81253" y="3912782"/>
            <a:ext cx="773519" cy="7974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4458549" y="446086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4</a:t>
            </a:r>
            <a:endParaRPr lang="es-ES" sz="13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992962" y="3972051"/>
            <a:ext cx="41229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6,9</a:t>
            </a:r>
            <a:endParaRPr lang="es-ES" sz="13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475232" y="3449755"/>
            <a:ext cx="6241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4((</a:t>
            </a:r>
            <a:r>
              <a:rPr lang="es-ES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(60))+ 6,9((</a:t>
            </a:r>
            <a:r>
              <a:rPr lang="es-ES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(60)) – 8 = 0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63121" y="812419"/>
            <a:ext cx="2795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normal de la recta.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1245139" y="2081719"/>
                <a:ext cx="6332708" cy="906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𝐴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𝐵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s-CL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y+</a:t>
                </a:r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𝐶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s-CL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=0</m:t>
                    </m:r>
                  </m:oMath>
                </a14:m>
                <a:endParaRPr lang="es-ES_tradnl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skerville Old Face" pitchFamily="18" charset="0"/>
                </a:endParaRP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139" y="2081719"/>
                <a:ext cx="6332708" cy="906338"/>
              </a:xfrm>
              <a:prstGeom prst="rect">
                <a:avLst/>
              </a:prstGeom>
              <a:blipFill rotWithShape="1">
                <a:blip r:embed="rId2"/>
                <a:stretch>
                  <a:fillRect b="-147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426822"/>
      </p:ext>
    </p:extLst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133600" y="853441"/>
            <a:ext cx="4791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ver ejercicios y más material sobre matemáticas y física visitar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33728" y="3096768"/>
            <a:ext cx="6266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http://www.guiasdeapoyo.net/</a:t>
            </a:r>
            <a:endParaRPr lang="es-ES" sz="30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8771" y="2292824"/>
            <a:ext cx="123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89110" y="2770497"/>
            <a:ext cx="3261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 tan(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145598" y="2549278"/>
            <a:ext cx="2654101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 rot="16200000" flipH="1">
            <a:off x="2845894" y="5486735"/>
            <a:ext cx="2737607" cy="4922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604486" y="5438856"/>
            <a:ext cx="3046806" cy="2574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623216" y="20959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5400000" flipH="1" flipV="1">
            <a:off x="4212236" y="4676931"/>
            <a:ext cx="764498" cy="704538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Arco"/>
          <p:cNvSpPr/>
          <p:nvPr/>
        </p:nvSpPr>
        <p:spPr>
          <a:xfrm>
            <a:off x="4315150" y="5034590"/>
            <a:ext cx="615124" cy="708483"/>
          </a:xfrm>
          <a:prstGeom prst="arc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4502483" y="5112084"/>
            <a:ext cx="34757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/>
              </a:rPr>
              <a:t>φ</a:t>
            </a:r>
            <a:endParaRPr lang="es-ES" sz="13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69071" y="5040180"/>
            <a:ext cx="16360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/>
              <a:t>m = tan (</a:t>
            </a:r>
            <a:r>
              <a:rPr lang="el-GR" sz="1300" dirty="0" smtClean="0">
                <a:latin typeface="Verdana"/>
              </a:rPr>
              <a:t>φ</a:t>
            </a:r>
            <a:r>
              <a:rPr lang="es-ES" sz="1300" dirty="0" smtClean="0">
                <a:latin typeface="Verdana"/>
              </a:rPr>
              <a:t>)</a:t>
            </a:r>
            <a:endParaRPr lang="es-ES" sz="13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651770" y="5262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x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066162" y="3881336"/>
            <a:ext cx="3210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solidFill>
                  <a:schemeClr val="bg1"/>
                </a:solidFill>
              </a:rPr>
              <a:t>Y</a:t>
            </a:r>
            <a:endParaRPr lang="es-ES" sz="1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8261" y="460375"/>
            <a:ext cx="86137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Formas de la Ecuación de la Recta que existen Son: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750" y="1897039"/>
            <a:ext cx="7826375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Forma Canónica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Forma General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Forma Principal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Forma Matricial (</a:t>
            </a:r>
            <a:r>
              <a:rPr lang="es-ES_tradnl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Laplace</a:t>
            </a: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)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Ecuación Segmentada de la Recta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Ecuación de </a:t>
            </a:r>
            <a:r>
              <a:rPr lang="es-ES_tradnl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Hess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7707" y="6248739"/>
            <a:ext cx="4955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u="sng" dirty="0" smtClean="0">
                <a:latin typeface="Bookman Old Style" pitchFamily="18" charset="0"/>
              </a:rPr>
              <a:t>*Haz </a:t>
            </a:r>
            <a:r>
              <a:rPr lang="es-ES" sz="1600" u="sng" dirty="0" err="1" smtClean="0">
                <a:latin typeface="Bookman Old Style" pitchFamily="18" charset="0"/>
              </a:rPr>
              <a:t>click</a:t>
            </a:r>
            <a:r>
              <a:rPr lang="es-ES" sz="1600" u="sng" dirty="0" smtClean="0">
                <a:latin typeface="Bookman Old Style" pitchFamily="18" charset="0"/>
              </a:rPr>
              <a:t> para saltar a una forma específica</a:t>
            </a:r>
            <a:endParaRPr lang="es-ES" sz="1600" u="sng" dirty="0">
              <a:latin typeface="Bookman Old Styl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8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156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01754" y="3330054"/>
            <a:ext cx="48313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Y-Yo = m(X – </a:t>
            </a:r>
            <a:r>
              <a:rPr lang="es-E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7824" y="5553068"/>
            <a:ext cx="4087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 Son las coordenadas de un punto conocido en el Plano Cartesiano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101934" y="3348842"/>
            <a:ext cx="4548248" cy="89119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321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do">
  <a:themeElements>
    <a:clrScheme name="Centrado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Centrado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ntrado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1799</Words>
  <Application>Microsoft Office PowerPoint</Application>
  <PresentationFormat>Presentación en pantalla (4:3)</PresentationFormat>
  <Paragraphs>508</Paragraphs>
  <Slides>64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64</vt:i4>
      </vt:variant>
    </vt:vector>
  </HeadingPairs>
  <TitlesOfParts>
    <vt:vector size="75" baseType="lpstr">
      <vt:lpstr>Arial Unicode MS</vt:lpstr>
      <vt:lpstr>Arial</vt:lpstr>
      <vt:lpstr>Baskerville Old Face</vt:lpstr>
      <vt:lpstr>Bookman Old Style</vt:lpstr>
      <vt:lpstr>Calibri</vt:lpstr>
      <vt:lpstr>Cambria Math</vt:lpstr>
      <vt:lpstr>Lucida Sans Unicode</vt:lpstr>
      <vt:lpstr>Rockwell</vt:lpstr>
      <vt:lpstr>Verdana</vt:lpstr>
      <vt:lpstr>Wingdings</vt:lpstr>
      <vt:lpstr>Centrado</vt:lpstr>
      <vt:lpstr>Formas de la Ecuación de la Recta</vt:lpstr>
      <vt:lpstr>Índice: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Gestión Residentes</dc:title>
  <dc:creator>Rene Flores</dc:creator>
  <cp:lastModifiedBy>Montoya</cp:lastModifiedBy>
  <cp:revision>309</cp:revision>
  <dcterms:created xsi:type="dcterms:W3CDTF">2014-03-28T19:59:07Z</dcterms:created>
  <dcterms:modified xsi:type="dcterms:W3CDTF">2018-04-06T10:23:47Z</dcterms:modified>
</cp:coreProperties>
</file>